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77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3" r:id="rId10"/>
    <p:sldId id="274" r:id="rId11"/>
    <p:sldId id="277" r:id="rId12"/>
    <p:sldId id="266" r:id="rId13"/>
    <p:sldId id="265" r:id="rId14"/>
    <p:sldId id="267" r:id="rId15"/>
    <p:sldId id="264" r:id="rId16"/>
    <p:sldId id="272" r:id="rId17"/>
    <p:sldId id="275" r:id="rId18"/>
    <p:sldId id="270" r:id="rId19"/>
    <p:sldId id="268" r:id="rId20"/>
    <p:sldId id="269" r:id="rId21"/>
    <p:sldId id="276" r:id="rId22"/>
  </p:sldIdLst>
  <p:sldSz cx="9144000" cy="6858000" type="screen4x3"/>
  <p:notesSz cx="6858000" cy="9144000"/>
  <p:embeddedFontLst>
    <p:embeddedFont>
      <p:font typeface="MS PGothic" panose="020B0600070205080204" pitchFamily="34" charset="-128"/>
      <p:regular r:id="rId25"/>
    </p:embeddedFon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9" autoAdjust="0"/>
    <p:restoredTop sz="86379" autoAdjust="0"/>
  </p:normalViewPr>
  <p:slideViewPr>
    <p:cSldViewPr snapToGrid="0" snapToObjects="1">
      <p:cViewPr>
        <p:scale>
          <a:sx n="43" d="100"/>
          <a:sy n="43" d="100"/>
        </p:scale>
        <p:origin x="-1206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 snapToGrid="0" snapToObjects="1">
      <p:cViewPr varScale="1">
        <p:scale>
          <a:sx n="58" d="100"/>
          <a:sy n="58" d="100"/>
        </p:scale>
        <p:origin x="-159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C32A0-EFBC-4F30-A0F2-5692B59F493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7C712-6DD4-423D-8B9A-FA9648FA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50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12572-9ACD-45F7-95EA-529D2807612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4A733-7C56-40EE-83EC-B98F193A3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4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A733-7C56-40EE-83EC-B98F193A31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92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A733-7C56-40EE-83EC-B98F193A31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02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A733-7C56-40EE-83EC-B98F193A31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62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A733-7C56-40EE-83EC-B98F193A31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26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A733-7C56-40EE-83EC-B98F193A31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24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A733-7C56-40EE-83EC-B98F193A31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97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A733-7C56-40EE-83EC-B98F193A31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06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A733-7C56-40EE-83EC-B98F193A31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43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A733-7C56-40EE-83EC-B98F193A31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80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A733-7C56-40EE-83EC-B98F193A31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76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A733-7C56-40EE-83EC-B98F193A31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25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A733-7C56-40EE-83EC-B98F193A31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9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A733-7C56-40EE-83EC-B98F193A31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56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A733-7C56-40EE-83EC-B98F193A31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4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A733-7C56-40EE-83EC-B98F193A31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15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A733-7C56-40EE-83EC-B98F193A31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34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A733-7C56-40EE-83EC-B98F193A31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98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A733-7C56-40EE-83EC-B98F193A31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6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A733-7C56-40EE-83EC-B98F193A31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10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A733-7C56-40EE-83EC-B98F193A31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58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A733-7C56-40EE-83EC-B98F193A31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3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24722" y="1768901"/>
            <a:ext cx="7924800" cy="1143000"/>
          </a:xfrm>
        </p:spPr>
        <p:txBody>
          <a:bodyPr/>
          <a:lstStyle/>
          <a:p>
            <a:r>
              <a:rPr lang="en-US" dirty="0" smtClean="0"/>
              <a:t>Natural Proportional</a:t>
            </a:r>
            <a:br>
              <a:rPr lang="en-US" dirty="0" smtClean="0"/>
            </a:br>
            <a:r>
              <a:rPr lang="en-US" dirty="0" smtClean="0"/>
              <a:t> Breast Augmentation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US" sz="4800" b="1" strike="sngStrike" baseline="-25000" dirty="0" smtClean="0"/>
              <a:t>Larry Weinstein MD FACS</a:t>
            </a:r>
          </a:p>
          <a:p>
            <a:r>
              <a:rPr lang="en-US" sz="4800" b="1" strike="sngStrike" baseline="-25000" dirty="0" smtClean="0"/>
              <a:t>Chester, New Jersey, USA</a:t>
            </a:r>
            <a:endParaRPr lang="en-US" sz="4800" b="1" strike="sngStrike" baseline="-25000" dirty="0"/>
          </a:p>
        </p:txBody>
      </p:sp>
    </p:spTree>
    <p:extLst>
      <p:ext uri="{BB962C8B-B14F-4D97-AF65-F5344CB8AC3E}">
        <p14:creationId xmlns:p14="http://schemas.microsoft.com/office/powerpoint/2010/main" val="17006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32Acup 30-24-35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34 B Cup33-24-35  6 </a:t>
            </a:r>
            <a:r>
              <a:rPr lang="en-US" sz="2400" dirty="0" err="1" smtClean="0"/>
              <a:t>mos</a:t>
            </a:r>
            <a:r>
              <a:rPr lang="en-US" sz="2400" dirty="0" smtClean="0"/>
              <a:t> post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 year old 5’3” 110lbs</a:t>
            </a:r>
            <a:br>
              <a:rPr lang="en-US" dirty="0" smtClean="0"/>
            </a:br>
            <a:r>
              <a:rPr lang="en-US" dirty="0" smtClean="0"/>
              <a:t>300cc saline moderate plus implants</a:t>
            </a:r>
            <a:endParaRPr lang="en-US" dirty="0"/>
          </a:p>
        </p:txBody>
      </p:sp>
      <p:pic>
        <p:nvPicPr>
          <p:cNvPr id="2050" name="Picture 2" descr="b68fdc02-e7d6-4646-b51a-674d1dba0b68_l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2070846"/>
            <a:ext cx="2949215" cy="411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2D0"/>
                  </a:outerShdw>
                </a:effectLst>
              </a14:hiddenEffects>
            </a:ext>
          </a:extLst>
        </p:spPr>
      </p:pic>
      <p:pic>
        <p:nvPicPr>
          <p:cNvPr id="2051" name="Picture 3" descr="96e0da58-a7ff-46c8-8f3f-7245de29cdd0_lg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" y="2070846"/>
            <a:ext cx="2949183" cy="411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2D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2688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Retruded</a:t>
            </a:r>
            <a:r>
              <a:rPr lang="en-US" dirty="0" smtClean="0"/>
              <a:t> chest wall of 18 y/o 5’10” 152lb </a:t>
            </a:r>
            <a:r>
              <a:rPr lang="en-US" dirty="0" err="1" smtClean="0"/>
              <a:t>Submuscular</a:t>
            </a:r>
            <a:r>
              <a:rPr lang="en-US" dirty="0" smtClean="0"/>
              <a:t> high profile 460cc implants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        Pre 34A  34-28-40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Post 36C 36-28-40</a:t>
            </a:r>
            <a:endParaRPr lang="en-US" sz="28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20" y="2300288"/>
            <a:ext cx="2330585" cy="35052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21" y="2300288"/>
            <a:ext cx="1995002" cy="3505200"/>
          </a:xfrm>
        </p:spPr>
      </p:pic>
    </p:spTree>
    <p:extLst>
      <p:ext uri="{BB962C8B-B14F-4D97-AF65-F5344CB8AC3E}">
        <p14:creationId xmlns:p14="http://schemas.microsoft.com/office/powerpoint/2010/main" val="28005835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ackelberg nancy consult breast aug 1-9-6 003"/>
          <p:cNvPicPr>
            <a:picLocks noGrp="1" noChangeAspect="1" noChangeArrowheads="1"/>
          </p:cNvPicPr>
          <p:nvPr/>
        </p:nvPicPr>
        <p:blipFill>
          <a:blip r:embed="rId3" cstate="email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0" y="1600200"/>
            <a:ext cx="3013075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6" name="Picture 5" descr="hackelberg nancy postop breast aug 4-6-6 003"/>
          <p:cNvPicPr>
            <a:picLocks noGrp="1" noChangeAspect="1" noChangeArrowheads="1"/>
          </p:cNvPicPr>
          <p:nvPr/>
        </p:nvPicPr>
        <p:blipFill>
          <a:blip r:embed="rId4" cstate="email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/>
          <a:stretch>
            <a:fillRect/>
          </a:stretch>
        </p:blipFill>
        <p:spPr bwMode="auto">
          <a:xfrm>
            <a:off x="4800600" y="1600200"/>
            <a:ext cx="2687638" cy="4530725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52189" y="258282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800" dirty="0" smtClean="0">
                <a:cs typeface="+mj-cs"/>
              </a:rPr>
              <a:t>Postpartum Breast atrophy </a:t>
            </a:r>
          </a:p>
          <a:p>
            <a:pPr eaLnBrk="1" hangingPunct="1">
              <a:defRPr/>
            </a:pPr>
            <a:r>
              <a:rPr lang="en-US" sz="3800" dirty="0" smtClean="0">
                <a:cs typeface="+mj-cs"/>
              </a:rPr>
              <a:t>fixed with Breast Augmentation</a:t>
            </a:r>
          </a:p>
        </p:txBody>
      </p:sp>
    </p:spTree>
    <p:extLst>
      <p:ext uri="{BB962C8B-B14F-4D97-AF65-F5344CB8AC3E}">
        <p14:creationId xmlns:p14="http://schemas.microsoft.com/office/powerpoint/2010/main" val="254463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wachtell, diane consult breast augmentation 5-7-07 005"/>
          <p:cNvPicPr>
            <a:picLocks noGrp="1" noChangeAspect="1" noChangeArrowheads="1"/>
          </p:cNvPicPr>
          <p:nvPr/>
        </p:nvPicPr>
        <p:blipFill>
          <a:blip r:embed="rId3" cstate="email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1600200"/>
            <a:ext cx="3013075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6" name="Picture 5" descr="wachtell, diane post op breast augmentation 8-22-07 005"/>
          <p:cNvPicPr>
            <a:picLocks noGrp="1" noChangeAspect="1" noChangeArrowheads="1"/>
          </p:cNvPicPr>
          <p:nvPr/>
        </p:nvPicPr>
        <p:blipFill>
          <a:blip r:embed="rId4" cstate="email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985" y="1600200"/>
            <a:ext cx="3021013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800" dirty="0" smtClean="0">
                <a:cs typeface="+mj-cs"/>
              </a:rPr>
              <a:t>Breast Rejuvenation with </a:t>
            </a:r>
          </a:p>
          <a:p>
            <a:pPr eaLnBrk="1" hangingPunct="1">
              <a:defRPr/>
            </a:pPr>
            <a:r>
              <a:rPr lang="en-US" sz="3800" dirty="0" smtClean="0">
                <a:cs typeface="+mj-cs"/>
              </a:rPr>
              <a:t>Proportional Breast Augmentation</a:t>
            </a:r>
          </a:p>
        </p:txBody>
      </p:sp>
    </p:spTree>
    <p:extLst>
      <p:ext uri="{BB962C8B-B14F-4D97-AF65-F5344CB8AC3E}">
        <p14:creationId xmlns:p14="http://schemas.microsoft.com/office/powerpoint/2010/main" val="31067883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69</a:t>
            </a:r>
            <a:r>
              <a:rPr lang="en-US" sz="2400" dirty="0" smtClean="0"/>
              <a:t> year old nudist </a:t>
            </a:r>
          </a:p>
          <a:p>
            <a:r>
              <a:rPr lang="en-US" sz="2400" dirty="0" smtClean="0"/>
              <a:t>Complaint breast atrophy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Low Profile breast implant </a:t>
            </a:r>
          </a:p>
          <a:p>
            <a:r>
              <a:rPr lang="en-US" sz="2400" dirty="0" smtClean="0"/>
              <a:t>Natural Proportional B cups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Atrophy Correction</a:t>
            </a:r>
            <a:endParaRPr lang="en-US" dirty="0"/>
          </a:p>
        </p:txBody>
      </p:sp>
      <p:pic>
        <p:nvPicPr>
          <p:cNvPr id="5" name="Picture 4" descr="53a3.jpg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2577561"/>
            <a:ext cx="254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53b3.jpg"/>
          <p:cNvPicPr>
            <a:picLocks noChangeAspect="1" noChangeArrowheads="1"/>
          </p:cNvPicPr>
          <p:nvPr/>
        </p:nvPicPr>
        <p:blipFill>
          <a:blip r:embed="rId4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77561"/>
            <a:ext cx="26003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6188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original before and after photos on docweinstein website 015"/>
          <p:cNvPicPr>
            <a:picLocks noGrp="1"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41" y="2161877"/>
            <a:ext cx="3062287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6" name="Picture 5" descr="original before and after photos on docweinstein website 016"/>
          <p:cNvPicPr>
            <a:picLocks noGrp="1"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61877"/>
            <a:ext cx="3062288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228600" y="330330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800" dirty="0" smtClean="0">
                <a:cs typeface="+mj-cs"/>
              </a:rPr>
              <a:t>Breast Augmentation with Cleavage</a:t>
            </a:r>
          </a:p>
        </p:txBody>
      </p:sp>
    </p:spTree>
    <p:extLst>
      <p:ext uri="{BB962C8B-B14F-4D97-AF65-F5344CB8AC3E}">
        <p14:creationId xmlns:p14="http://schemas.microsoft.com/office/powerpoint/2010/main" val="166721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Capsular Contracture 	12	2.3%</a:t>
            </a:r>
          </a:p>
          <a:p>
            <a:r>
              <a:rPr lang="en-US" sz="2400" dirty="0" smtClean="0"/>
              <a:t>Rupture			17	3.2%</a:t>
            </a:r>
          </a:p>
          <a:p>
            <a:r>
              <a:rPr lang="en-US" sz="2400" dirty="0" smtClean="0"/>
              <a:t>Displacement		17	3.2%</a:t>
            </a:r>
          </a:p>
          <a:p>
            <a:r>
              <a:rPr lang="en-US" sz="2400" dirty="0" smtClean="0"/>
              <a:t>Reoperation to small		 4	0.8%</a:t>
            </a:r>
          </a:p>
          <a:p>
            <a:r>
              <a:rPr lang="en-US" sz="2400" dirty="0" smtClean="0"/>
              <a:t>Reoperation to large		 2	0.4%</a:t>
            </a:r>
          </a:p>
          <a:p>
            <a:r>
              <a:rPr lang="en-US" sz="2400" dirty="0" smtClean="0"/>
              <a:t>Exposure loss of implant	 1	0.2%</a:t>
            </a:r>
          </a:p>
          <a:p>
            <a:r>
              <a:rPr lang="en-US" sz="2400" dirty="0" smtClean="0"/>
              <a:t>Pneumothorax		 1	0.2%</a:t>
            </a:r>
          </a:p>
          <a:p>
            <a:r>
              <a:rPr lang="en-US" sz="2400" dirty="0" smtClean="0"/>
              <a:t>Deep Venous Thrombosis	 1	0.2%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259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89288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32 </a:t>
            </a:r>
            <a:r>
              <a:rPr lang="en-US" sz="2400" dirty="0"/>
              <a:t>of 524 </a:t>
            </a:r>
            <a:r>
              <a:rPr lang="en-US" sz="2400" dirty="0" smtClean="0"/>
              <a:t>or 6% of my Breast Augmentations </a:t>
            </a:r>
            <a:r>
              <a:rPr lang="en-US" sz="2400" dirty="0"/>
              <a:t>performed </a:t>
            </a:r>
            <a:r>
              <a:rPr lang="en-US" sz="2400" dirty="0" smtClean="0"/>
              <a:t>thru </a:t>
            </a:r>
            <a:r>
              <a:rPr lang="en-US" sz="2400" dirty="0" err="1" smtClean="0"/>
              <a:t>abdominoplasty</a:t>
            </a:r>
            <a:r>
              <a:rPr lang="en-US" sz="2400" dirty="0" smtClean="0"/>
              <a:t> . </a:t>
            </a:r>
            <a:r>
              <a:rPr lang="en-US" sz="2400" dirty="0"/>
              <a:t>Indications for breast augmentation: postpartum involution of breasts, </a:t>
            </a:r>
            <a:r>
              <a:rPr lang="en-US" sz="2400" dirty="0" err="1"/>
              <a:t>pseudoptosis</a:t>
            </a:r>
            <a:r>
              <a:rPr lang="en-US" sz="2400" dirty="0"/>
              <a:t> and </a:t>
            </a:r>
            <a:r>
              <a:rPr lang="en-US" sz="2400" dirty="0" err="1"/>
              <a:t>hypomastia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Indications </a:t>
            </a:r>
            <a:r>
              <a:rPr lang="en-US" sz="2400" dirty="0"/>
              <a:t>for </a:t>
            </a:r>
            <a:r>
              <a:rPr lang="en-US" sz="2400" dirty="0" err="1" smtClean="0"/>
              <a:t>abdominoplasty</a:t>
            </a:r>
            <a:r>
              <a:rPr lang="en-US" sz="2400" dirty="0" smtClean="0"/>
              <a:t>: </a:t>
            </a:r>
            <a:r>
              <a:rPr lang="en-US" sz="2400" dirty="0"/>
              <a:t>excess abdominal skin, diastasis </a:t>
            </a:r>
            <a:r>
              <a:rPr lang="en-US" sz="2400" dirty="0" smtClean="0"/>
              <a:t>rectus, </a:t>
            </a:r>
            <a:r>
              <a:rPr lang="en-US" sz="2400" dirty="0"/>
              <a:t>severe </a:t>
            </a:r>
            <a:r>
              <a:rPr lang="en-US" sz="2400" dirty="0" err="1"/>
              <a:t>striae</a:t>
            </a:r>
            <a:r>
              <a:rPr lang="en-US" sz="2400" dirty="0"/>
              <a:t> (stretch marks), excess abdominal adipose tissue, unwanted abdominal tattoos, undefined umbilicus, abdominal hernias </a:t>
            </a:r>
            <a:r>
              <a:rPr lang="en-US" sz="2400" dirty="0" smtClean="0"/>
              <a:t>and  </a:t>
            </a:r>
            <a:r>
              <a:rPr lang="en-US" sz="2400" dirty="0"/>
              <a:t>scars.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The low </a:t>
            </a:r>
            <a:r>
              <a:rPr lang="en-US" sz="2400" dirty="0" err="1"/>
              <a:t>Abdominoplasty</a:t>
            </a:r>
            <a:r>
              <a:rPr lang="en-US" sz="2400" dirty="0"/>
              <a:t> incision </a:t>
            </a:r>
            <a:r>
              <a:rPr lang="en-US" sz="2400" dirty="0" err="1"/>
              <a:t>subpectoral</a:t>
            </a:r>
            <a:r>
              <a:rPr lang="en-US" sz="2400" dirty="0"/>
              <a:t> breast dissection can be effected with blunt sounds and endoscopic visualization or with a </a:t>
            </a:r>
            <a:r>
              <a:rPr lang="en-US" sz="2400" dirty="0" err="1"/>
              <a:t>Spacemaker</a:t>
            </a:r>
            <a:r>
              <a:rPr lang="en-US" sz="2400" dirty="0"/>
              <a:t> (balloon, saline implant </a:t>
            </a:r>
            <a:r>
              <a:rPr lang="en-US" sz="2400" dirty="0" err="1"/>
              <a:t>sizer</a:t>
            </a:r>
            <a:r>
              <a:rPr lang="en-US" sz="2400" dirty="0"/>
              <a:t>) </a:t>
            </a:r>
            <a:r>
              <a:rPr lang="en-US" sz="2400" dirty="0" smtClean="0"/>
              <a:t>dissector.</a:t>
            </a:r>
          </a:p>
          <a:p>
            <a:r>
              <a:rPr lang="en-US" sz="2400" dirty="0" smtClean="0"/>
              <a:t>Results</a:t>
            </a:r>
            <a:r>
              <a:rPr lang="en-US" sz="2400" dirty="0"/>
              <a:t>: Average age 38.22 years SD 9.03 (19-60), average BMI 24.04 SD 4.42 (17-37), av. breast implant size 386.08cc SD 92.07 (175-600) and average follow up 18.84 months SD 16.73 (1-60). </a:t>
            </a:r>
            <a:endParaRPr lang="en-US" sz="2400" dirty="0" smtClean="0"/>
          </a:p>
          <a:p>
            <a:r>
              <a:rPr lang="en-US" sz="2400" dirty="0" smtClean="0"/>
              <a:t>Proportionality </a:t>
            </a:r>
            <a:r>
              <a:rPr lang="en-US" sz="2400" dirty="0"/>
              <a:t>= [(bust-waist) / (hip-waist)].</a:t>
            </a:r>
          </a:p>
          <a:p>
            <a:r>
              <a:rPr lang="en-US" sz="2400" dirty="0"/>
              <a:t>Pre-proportionality:   .63 for ABA  Post-proportionality: .99 for ABA.  </a:t>
            </a:r>
            <a:endParaRPr lang="en-US" sz="2400" dirty="0" smtClean="0"/>
          </a:p>
          <a:p>
            <a:r>
              <a:rPr lang="en-US" sz="2400" dirty="0" smtClean="0"/>
              <a:t> No significant </a:t>
            </a:r>
            <a:r>
              <a:rPr lang="en-US" sz="2400" dirty="0"/>
              <a:t>difference </a:t>
            </a:r>
            <a:r>
              <a:rPr lang="en-US" sz="2400" dirty="0" smtClean="0"/>
              <a:t>in complications between </a:t>
            </a:r>
            <a:r>
              <a:rPr lang="en-US" sz="2400" dirty="0"/>
              <a:t>the ABA vs. </a:t>
            </a:r>
            <a:r>
              <a:rPr lang="en-US" sz="2400" dirty="0" smtClean="0"/>
              <a:t>others.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732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  36-35-40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Post 39-31-39    11mos.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Mommy Makeover</a:t>
            </a:r>
            <a:r>
              <a:rPr lang="en-US" dirty="0"/>
              <a:t> </a:t>
            </a:r>
            <a:r>
              <a:rPr lang="en-US" dirty="0" smtClean="0"/>
              <a:t>“aba” for 33 year old</a:t>
            </a:r>
            <a:br>
              <a:rPr lang="en-US" dirty="0" smtClean="0"/>
            </a:br>
            <a:r>
              <a:rPr lang="en-US" dirty="0" err="1" smtClean="0"/>
              <a:t>abdominoplasty</a:t>
            </a:r>
            <a:r>
              <a:rPr lang="en-US" dirty="0" smtClean="0"/>
              <a:t> breast augmentation</a:t>
            </a:r>
            <a:endParaRPr lang="en-US" dirty="0"/>
          </a:p>
        </p:txBody>
      </p:sp>
      <p:pic>
        <p:nvPicPr>
          <p:cNvPr id="5" name="Picture 4" descr="suitor kelly consult tummy lipo  breast augmentation 3-13-6 003"/>
          <p:cNvPicPr>
            <a:picLocks noGrp="1" noChangeAspect="1" noChangeArrowheads="1"/>
          </p:cNvPicPr>
          <p:nvPr/>
        </p:nvPicPr>
        <p:blipFill>
          <a:blip r:embed="rId3" cstate="email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4" y="2327275"/>
            <a:ext cx="3013075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6" name="Picture 5" descr="suiter, kelly post-op abdomino, breast aug, lipo 003"/>
          <p:cNvPicPr>
            <a:picLocks noGrp="1"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27275"/>
            <a:ext cx="3021013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55751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            Pre 36-35-40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Post 39-30-39  3 mos.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47 </a:t>
            </a:r>
            <a:r>
              <a:rPr lang="en-US" sz="2400" dirty="0"/>
              <a:t>y/o </a:t>
            </a:r>
            <a:r>
              <a:rPr lang="en-US" sz="2400" dirty="0" smtClean="0"/>
              <a:t> </a:t>
            </a:r>
            <a:r>
              <a:rPr lang="en-US" sz="2400" dirty="0" err="1"/>
              <a:t>psuedoptotic</a:t>
            </a:r>
            <a:r>
              <a:rPr lang="en-US" sz="2400" dirty="0"/>
              <a:t> breasts, excess abdominal skin, fat of abdomen and hips</a:t>
            </a:r>
            <a:r>
              <a:rPr lang="en-US" sz="2400" dirty="0" smtClean="0"/>
              <a:t>.. </a:t>
            </a:r>
            <a:r>
              <a:rPr lang="en-US" sz="2400" dirty="0"/>
              <a:t>high profile 420cc </a:t>
            </a:r>
            <a:r>
              <a:rPr lang="en-US" sz="2400" dirty="0" smtClean="0"/>
              <a:t> </a:t>
            </a:r>
            <a:r>
              <a:rPr lang="en-US" sz="2400" dirty="0"/>
              <a:t>implants through </a:t>
            </a:r>
            <a:r>
              <a:rPr lang="en-US" sz="2400" dirty="0" err="1" smtClean="0"/>
              <a:t>abdominoplasty</a:t>
            </a:r>
            <a:r>
              <a:rPr lang="en-US" sz="2400" dirty="0" smtClean="0"/>
              <a:t>  </a:t>
            </a:r>
            <a:r>
              <a:rPr lang="en-US" sz="2400" dirty="0"/>
              <a:t>hip liposuction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 descr="gingerella judith preop lipo breast aug 8-28-6 009"/>
          <p:cNvPicPr>
            <a:picLocks noGrp="1" noChangeAspect="1" noChangeArrowheads="1"/>
          </p:cNvPicPr>
          <p:nvPr/>
        </p:nvPicPr>
        <p:blipFill>
          <a:blip r:embed="rId3" cstate="email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/>
          <a:stretch>
            <a:fillRect/>
          </a:stretch>
        </p:blipFill>
        <p:spPr bwMode="auto">
          <a:xfrm>
            <a:off x="1717161" y="2327275"/>
            <a:ext cx="2763838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6" name="Picture 5" descr="gingerella judy postop ABA liposuction 11-27-6 005"/>
          <p:cNvPicPr>
            <a:picLocks noGrp="1" noChangeAspect="1" noChangeArrowheads="1"/>
          </p:cNvPicPr>
          <p:nvPr/>
        </p:nvPicPr>
        <p:blipFill>
          <a:blip r:embed="rId4" cstate="email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" r="5743"/>
          <a:stretch>
            <a:fillRect/>
          </a:stretch>
        </p:blipFill>
        <p:spPr bwMode="auto">
          <a:xfrm>
            <a:off x="4800600" y="2339912"/>
            <a:ext cx="26670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8867189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6138"/>
            <a:ext cx="7924800" cy="1143000"/>
          </a:xfrm>
        </p:spPr>
        <p:txBody>
          <a:bodyPr/>
          <a:lstStyle/>
          <a:p>
            <a:r>
              <a:rPr lang="en-US" dirty="0" smtClean="0"/>
              <a:t>Proportional Breast Augmentation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2245659"/>
            <a:ext cx="79248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Breast Augmentation for body disproportion secondary to</a:t>
            </a:r>
          </a:p>
          <a:p>
            <a:pPr lvl="1"/>
            <a:r>
              <a:rPr lang="en-US" sz="2400" dirty="0" smtClean="0"/>
              <a:t>Small chest size</a:t>
            </a:r>
          </a:p>
          <a:p>
            <a:pPr lvl="1"/>
            <a:r>
              <a:rPr lang="en-US" sz="2400" dirty="0" err="1" smtClean="0"/>
              <a:t>Retruded</a:t>
            </a:r>
            <a:r>
              <a:rPr lang="en-US" sz="2400" dirty="0" smtClean="0"/>
              <a:t> Chest wall</a:t>
            </a:r>
          </a:p>
          <a:p>
            <a:pPr lvl="1"/>
            <a:r>
              <a:rPr lang="en-US" sz="2400" dirty="0" smtClean="0"/>
              <a:t>Breast Hypoplasia * most common indication</a:t>
            </a:r>
          </a:p>
          <a:p>
            <a:pPr lvl="1"/>
            <a:r>
              <a:rPr lang="en-US" sz="2400" dirty="0" smtClean="0"/>
              <a:t>Breast Aplasia</a:t>
            </a:r>
          </a:p>
          <a:p>
            <a:pPr lvl="1"/>
            <a:r>
              <a:rPr lang="en-US" sz="2400" dirty="0" smtClean="0"/>
              <a:t>Breast Asymmetry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056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  35-32-40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Post  36-26-36 12 mos.</a:t>
            </a:r>
            <a:endParaRPr lang="en-US" sz="2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Mommy Makeover  for 37 Y/o multiparous</a:t>
            </a:r>
            <a:br>
              <a:rPr lang="en-US" dirty="0" smtClean="0"/>
            </a:br>
            <a:r>
              <a:rPr lang="en-US" dirty="0" smtClean="0"/>
              <a:t>Breast Implants Thru </a:t>
            </a:r>
            <a:r>
              <a:rPr lang="en-US" dirty="0" err="1" smtClean="0"/>
              <a:t>Abdominoplasty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Liposculpture</a:t>
            </a:r>
            <a:r>
              <a:rPr lang="en-US" dirty="0" smtClean="0"/>
              <a:t> of thighs &amp; buttocks</a:t>
            </a:r>
            <a:endParaRPr lang="en-US" dirty="0"/>
          </a:p>
        </p:txBody>
      </p:sp>
      <p:pic>
        <p:nvPicPr>
          <p:cNvPr id="5" name="Picture 4" descr="obrien yolanda consult ABA lipo 10-30-6 003"/>
          <p:cNvPicPr>
            <a:picLocks noGrp="1" noChangeAspect="1" noChangeArrowheads="1"/>
          </p:cNvPicPr>
          <p:nvPr/>
        </p:nvPicPr>
        <p:blipFill>
          <a:blip r:embed="rId3" cstate="email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89" y="2362200"/>
            <a:ext cx="3013075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6" name="Picture 5" descr="o'brien, yolanda post-op breast aug, abdomino 3-27-08 004"/>
          <p:cNvPicPr>
            <a:picLocks noGrp="1" noChangeAspect="1" noChangeArrowheads="1"/>
          </p:cNvPicPr>
          <p:nvPr/>
        </p:nvPicPr>
        <p:blipFill>
          <a:blip r:embed="rId4" cstate="email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" b="15907"/>
          <a:stretch>
            <a:fillRect/>
          </a:stretch>
        </p:blipFill>
        <p:spPr bwMode="auto">
          <a:xfrm>
            <a:off x="4680671" y="2362200"/>
            <a:ext cx="379253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27140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wserver\users\LWeinstein\My Pictures\6-25-12 rainbow\6-25-12 rainbow 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45183" y="-9453565"/>
            <a:ext cx="32918400" cy="2194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9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Goddess of Fertility </a:t>
            </a:r>
            <a:br>
              <a:rPr lang="en-US" dirty="0" smtClean="0"/>
            </a:br>
            <a:r>
              <a:rPr lang="en-US" dirty="0" smtClean="0"/>
              <a:t>Disproportionately Top Heavy</a:t>
            </a:r>
            <a:endParaRPr lang="en-US" dirty="0"/>
          </a:p>
        </p:txBody>
      </p:sp>
      <p:pic>
        <p:nvPicPr>
          <p:cNvPr id="6" name="Content Placeholder 5" descr="amalfi coast 138.jpg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413" y="1600200"/>
            <a:ext cx="3085174" cy="4114800"/>
          </a:xfrm>
        </p:spPr>
      </p:pic>
    </p:spTree>
    <p:extLst>
      <p:ext uri="{BB962C8B-B14F-4D97-AF65-F5344CB8AC3E}">
        <p14:creationId xmlns:p14="http://schemas.microsoft.com/office/powerpoint/2010/main" val="241097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 Selection: Key to Satisfaction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sz="2400" dirty="0" smtClean="0"/>
              <a:t>Selection of Implants</a:t>
            </a:r>
          </a:p>
          <a:p>
            <a:pPr lvl="1">
              <a:buFont typeface="Wingdings" charset="2"/>
              <a:buChar char="u"/>
            </a:pPr>
            <a:r>
              <a:rPr lang="en-US" sz="2400" dirty="0" smtClean="0"/>
              <a:t>Diameter from Anterior Axillary line to Midline</a:t>
            </a:r>
          </a:p>
          <a:p>
            <a:pPr lvl="1">
              <a:buFont typeface="Wingdings" charset="2"/>
              <a:buChar char="u"/>
            </a:pPr>
            <a:r>
              <a:rPr lang="en-US" sz="2400" dirty="0" smtClean="0"/>
              <a:t>Diameter of Breast</a:t>
            </a:r>
          </a:p>
          <a:p>
            <a:pPr lvl="1">
              <a:buFont typeface="Wingdings" charset="2"/>
              <a:buChar char="u"/>
            </a:pPr>
            <a:r>
              <a:rPr lang="en-US" sz="2400" dirty="0" smtClean="0"/>
              <a:t>Circumferential diameter of Breast vs. Waist vs. Hips</a:t>
            </a:r>
          </a:p>
          <a:p>
            <a:pPr lvl="1">
              <a:buFont typeface="Wingdings" charset="2"/>
              <a:buChar char="u"/>
            </a:pPr>
            <a:r>
              <a:rPr lang="en-US" sz="2400" dirty="0" smtClean="0"/>
              <a:t>Tight Sport Bra with select implants or Mentor Gel </a:t>
            </a:r>
            <a:r>
              <a:rPr lang="en-US" sz="2400" dirty="0" err="1" smtClean="0"/>
              <a:t>Sizers</a:t>
            </a:r>
            <a:endParaRPr lang="en-US" sz="2400" dirty="0"/>
          </a:p>
          <a:p>
            <a:pPr lvl="1">
              <a:buFont typeface="Wingdings" charset="2"/>
              <a:buChar char="u"/>
            </a:pPr>
            <a:r>
              <a:rPr lang="en-US" sz="2400" dirty="0" smtClean="0"/>
              <a:t>Photographic Documentation and comparison to real results</a:t>
            </a:r>
          </a:p>
          <a:p>
            <a:pPr lvl="1">
              <a:buFont typeface="Wingdings" charset="2"/>
              <a:buChar char="u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246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Nike 		Le Revolution	    </a:t>
            </a:r>
            <a:r>
              <a:rPr lang="en-US" dirty="0"/>
              <a:t> </a:t>
            </a:r>
            <a:r>
              <a:rPr lang="en-US" dirty="0" smtClean="0"/>
              <a:t>   Venus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09 paris 083"/>
          <p:cNvPicPr>
            <a:picLocks noGrp="1"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078" y="2245269"/>
            <a:ext cx="1458913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5" name="Picture 4" descr="2009 paris 089"/>
          <p:cNvPicPr>
            <a:picLocks noGrp="1"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991" y="1742032"/>
            <a:ext cx="40386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6" name="Picture 5" descr="2009 paris 093"/>
          <p:cNvPicPr>
            <a:picLocks noGrp="1"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591" y="2175689"/>
            <a:ext cx="1458913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63156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Petersdorf</a:t>
            </a:r>
            <a:r>
              <a:rPr lang="en-US" dirty="0" smtClean="0"/>
              <a:t> The Three graces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dgerton pre nose 402"/>
          <p:cNvPicPr>
            <a:picLocks noGrp="1"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217" y="1600200"/>
            <a:ext cx="2982913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5" name="Picture 4" descr="edgerton pre nose 400"/>
          <p:cNvPicPr>
            <a:picLocks noGrp="1"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217" y="2059381"/>
            <a:ext cx="203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6" name="Picture 5" descr="edgerton pre nose 330"/>
          <p:cNvPicPr>
            <a:picLocks noGrp="1"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89" y="2059381"/>
            <a:ext cx="186531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78499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 Profile</a:t>
            </a:r>
            <a:br>
              <a:rPr lang="en-US" dirty="0" smtClean="0"/>
            </a:br>
            <a:r>
              <a:rPr lang="en-US" dirty="0" smtClean="0"/>
              <a:t> key to proportional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High Profile</a:t>
            </a:r>
          </a:p>
          <a:p>
            <a:pPr marL="0" indent="0">
              <a:buNone/>
            </a:pPr>
            <a:r>
              <a:rPr lang="en-US" sz="2400" dirty="0" smtClean="0"/>
              <a:t>Moderate Profile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Low Profile</a:t>
            </a:r>
            <a:endParaRPr lang="en-US" sz="2400" dirty="0"/>
          </a:p>
        </p:txBody>
      </p:sp>
      <p:pic>
        <p:nvPicPr>
          <p:cNvPr id="4" name="Picture 3" descr="Product-Saline-Cluster2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0" y="1778645"/>
            <a:ext cx="5553344" cy="365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75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524 Charts reviewed </a:t>
            </a:r>
            <a:br>
              <a:rPr lang="en-US" dirty="0" smtClean="0"/>
            </a:br>
            <a:r>
              <a:rPr lang="en-US" dirty="0" smtClean="0"/>
              <a:t>one private office by medical student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400098"/>
            <a:ext cx="7924800" cy="4114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Mean age 33.9 +/- 9.5 years</a:t>
            </a:r>
          </a:p>
          <a:p>
            <a:r>
              <a:rPr lang="en-US" sz="2400" dirty="0" smtClean="0"/>
              <a:t>Range of 15 to 74 years of age</a:t>
            </a:r>
          </a:p>
          <a:p>
            <a:r>
              <a:rPr lang="en-US" sz="2400" dirty="0" smtClean="0"/>
              <a:t>Mean follow up 18.4 +/-  25 months</a:t>
            </a:r>
          </a:p>
          <a:p>
            <a:r>
              <a:rPr lang="en-US" sz="2400" dirty="0" smtClean="0"/>
              <a:t>BMI</a:t>
            </a:r>
          </a:p>
          <a:p>
            <a:pPr lvl="1"/>
            <a:r>
              <a:rPr lang="en-US" sz="2400" dirty="0" smtClean="0"/>
              <a:t>Less then 18.4 	 in  53 or 10.4%</a:t>
            </a:r>
          </a:p>
          <a:p>
            <a:pPr lvl="1"/>
            <a:r>
              <a:rPr lang="en-US" sz="2400" dirty="0" smtClean="0"/>
              <a:t>18.5 to 24.9     	 in 383 or 73%</a:t>
            </a:r>
          </a:p>
          <a:p>
            <a:pPr lvl="1"/>
            <a:r>
              <a:rPr lang="en-US" sz="2400" dirty="0" smtClean="0"/>
              <a:t>25 to 30 		 in  33 or   6%</a:t>
            </a:r>
          </a:p>
          <a:p>
            <a:pPr lvl="1"/>
            <a:r>
              <a:rPr lang="en-US" sz="2400" dirty="0" smtClean="0"/>
              <a:t>Over 30		 in    6 or   1%</a:t>
            </a:r>
          </a:p>
          <a:p>
            <a:endParaRPr lang="en-US" sz="24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531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 year old 5’5” 117lbs. A to B cup with 275cc low profile saline implants</a:t>
            </a:r>
            <a:br>
              <a:rPr lang="en-US" dirty="0" smtClean="0"/>
            </a:br>
            <a:r>
              <a:rPr lang="en-US" dirty="0" smtClean="0"/>
              <a:t>measurements 30-23-35  after 34-23-35  9mo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5988" y="1621924"/>
            <a:ext cx="30584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876" y="1608561"/>
            <a:ext cx="2966357" cy="412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7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1239</TotalTime>
  <Words>453</Words>
  <Application>Microsoft Office PowerPoint</Application>
  <PresentationFormat>On-screen Show (4:3)</PresentationFormat>
  <Paragraphs>99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Wingdings</vt:lpstr>
      <vt:lpstr>MS PGothic</vt:lpstr>
      <vt:lpstr>Arial Narrow</vt:lpstr>
      <vt:lpstr>Calibri</vt:lpstr>
      <vt:lpstr>Horizon</vt:lpstr>
      <vt:lpstr>Natural Proportional  Breast Augmentation</vt:lpstr>
      <vt:lpstr>Proportional Breast Augmentation</vt:lpstr>
      <vt:lpstr>Goddess of Fertility  Disproportionately Top Heavy</vt:lpstr>
      <vt:lpstr>Implant Selection: Key to Satisfaction</vt:lpstr>
      <vt:lpstr> Nike   Le Revolution         Venus</vt:lpstr>
      <vt:lpstr>Petersdorf The Three graces</vt:lpstr>
      <vt:lpstr>Implant Profile  key to proportional outcome</vt:lpstr>
      <vt:lpstr>524 Charts reviewed  one private office by medical student</vt:lpstr>
      <vt:lpstr>25 year old 5’5” 117lbs. A to B cup with 275cc low profile saline implants measurements 30-23-35  after 34-23-35  9mo</vt:lpstr>
      <vt:lpstr>19 year old 5’3” 110lbs 300cc saline moderate plus implants</vt:lpstr>
      <vt:lpstr>Retruded chest wall of 18 y/o 5’10” 152lb Submuscular high profile 460cc implants</vt:lpstr>
      <vt:lpstr>PowerPoint Presentation</vt:lpstr>
      <vt:lpstr>PowerPoint Presentation</vt:lpstr>
      <vt:lpstr>Breast Atrophy Correction</vt:lpstr>
      <vt:lpstr>PowerPoint Presentation</vt:lpstr>
      <vt:lpstr>Complications</vt:lpstr>
      <vt:lpstr>PowerPoint Presentation</vt:lpstr>
      <vt:lpstr>Mommy Makeover “aba” for 33 year old abdominoplasty breast augmentation</vt:lpstr>
      <vt:lpstr>47 y/o  psuedoptotic breasts, excess abdominal skin, fat of abdomen and hips.. high profile 420cc  implants through abdominoplasty  hip liposuction.</vt:lpstr>
      <vt:lpstr>Mommy Makeover  for 37 Y/o multiparous Breast Implants Thru Abdominoplasty Liposculpture of thighs &amp; buttocks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Proportional  Breast Augmentation</dc:title>
  <dc:creator>larry weinstein</dc:creator>
  <cp:lastModifiedBy>Larry Weinstein</cp:lastModifiedBy>
  <cp:revision>23</cp:revision>
  <dcterms:created xsi:type="dcterms:W3CDTF">2013-02-13T01:38:56Z</dcterms:created>
  <dcterms:modified xsi:type="dcterms:W3CDTF">2019-08-28T17:46:38Z</dcterms:modified>
</cp:coreProperties>
</file>